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39875" indent="-436695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79750" indent="-873390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919625" indent="-1310086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559500" indent="-1746781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01589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121907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42225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1625437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5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3624" y="90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BC58-82B7-4CAC-883B-FC1263E86A37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63A1E-C68F-4E7F-AD66-1A881F29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9C28-0A08-404E-99D8-4EE04D01AC16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ECF2-126E-4FA6-8DA3-11AAA21E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45390" y="2154346"/>
            <a:ext cx="5103971" cy="45875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3476" y="2154346"/>
            <a:ext cx="15151894" cy="45875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0DC-675C-4A8B-A07A-2B43FADF85B5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09FA-0556-45ED-A033-EE1D17C0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9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82B-DDDD-4BCE-A7E1-7BB24C8050C9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921F-6DAD-4D45-99B6-16637D05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5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16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2pPr>
            <a:lvl3pPr marL="1280032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3pPr>
            <a:lvl4pPr marL="192004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4pPr>
            <a:lvl5pPr marL="2560064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5pPr>
            <a:lvl6pPr marL="3200080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6pPr>
            <a:lvl7pPr marL="3840096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7pPr>
            <a:lvl8pPr marL="4480112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8pPr>
            <a:lvl9pPr marL="512012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50AA-3A2F-42FD-BAFF-BA7595F1FD97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0BDE-B70A-43F8-B953-EB17B2D46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3475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428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D27F2-DBD8-41D0-8972-EACE17AC65CE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5196-87B0-4A3A-B4BC-C0AFD1B5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5"/>
            <a:ext cx="4242197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7"/>
            <a:ext cx="4242197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7"/>
            <a:ext cx="4243864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9A8C-3C60-488A-A408-38B6AD7E0C65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0A9-DE49-4039-AAA6-6BA811A1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F751-AF3E-4F42-871A-51AC827431E8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036B6-1A95-4030-8774-C1165CF33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0C4-15F2-4AF0-9AAC-04C13C85B43C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0F987-4EFA-4839-9BC1-80A6CE663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8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7" cy="10925811"/>
          </a:xfrm>
        </p:spPr>
        <p:txBody>
          <a:bodyPr/>
          <a:lstStyle>
            <a:lvl1pPr>
              <a:defRPr sz="4488"/>
            </a:lvl1pPr>
            <a:lvl2pPr>
              <a:defRPr sz="3911"/>
            </a:lvl2pPr>
            <a:lvl3pPr>
              <a:defRPr sz="3377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8" cy="8756651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97B4-0BAC-4001-9A15-84178BC7A904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9E98-CC16-4949-9768-54C622994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488"/>
            </a:lvl1pPr>
            <a:lvl2pPr marL="640016" indent="0">
              <a:buNone/>
              <a:defRPr sz="3911"/>
            </a:lvl2pPr>
            <a:lvl3pPr marL="1280032" indent="0">
              <a:buNone/>
              <a:defRPr sz="3377"/>
            </a:lvl3pPr>
            <a:lvl4pPr marL="1920048" indent="0">
              <a:buNone/>
              <a:defRPr sz="2800"/>
            </a:lvl4pPr>
            <a:lvl5pPr marL="2560064" indent="0">
              <a:buNone/>
              <a:defRPr sz="2800"/>
            </a:lvl5pPr>
            <a:lvl6pPr marL="3200080" indent="0">
              <a:buNone/>
              <a:defRPr sz="2800"/>
            </a:lvl6pPr>
            <a:lvl7pPr marL="3840096" indent="0">
              <a:buNone/>
              <a:defRPr sz="2800"/>
            </a:lvl7pPr>
            <a:lvl8pPr marL="4480112" indent="0">
              <a:buNone/>
              <a:defRPr sz="2800"/>
            </a:lvl8pPr>
            <a:lvl9pPr marL="5120128" indent="0">
              <a:buNone/>
              <a:defRPr sz="2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0EB0-CB47-4C7C-A851-DB24D3A0854A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3E35-0BB9-456D-A376-BCA45599F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9778" y="512939"/>
            <a:ext cx="8641644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778" y="2987323"/>
            <a:ext cx="8641644" cy="844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778" y="11865328"/>
            <a:ext cx="22408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C11C4-34E8-4B38-B614-ABC31306E101}" type="datetimeFigureOut">
              <a:rPr lang="en-US"/>
              <a:pPr>
                <a:defRPr/>
              </a:pPr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128" y="11865328"/>
            <a:ext cx="30409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578" y="11865328"/>
            <a:ext cx="2240844" cy="681567"/>
          </a:xfrm>
          <a:prstGeom prst="rect">
            <a:avLst/>
          </a:prstGeom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8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0EC9E-8C31-48E5-88F0-39746CF11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750" rtl="0" eaLnBrk="0" fontAlgn="base" hangingPunct="0">
        <a:spcBef>
          <a:spcPct val="0"/>
        </a:spcBef>
        <a:spcAft>
          <a:spcPct val="0"/>
        </a:spcAft>
        <a:defRPr sz="617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2pPr>
      <a:lvl3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3pPr>
      <a:lvl4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4pPr>
      <a:lvl5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5pPr>
      <a:lvl6pPr marL="203180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6pPr>
      <a:lvl7pPr marL="40635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7pPr>
      <a:lvl8pPr marL="60953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8pPr>
      <a:lvl9pPr marL="81271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9pPr>
    </p:titleStyle>
    <p:bodyStyle>
      <a:lvl1pPr marL="479730" indent="-47973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488" kern="1200">
          <a:solidFill>
            <a:schemeClr val="tx1"/>
          </a:solidFill>
          <a:latin typeface="+mn-lt"/>
          <a:ea typeface="+mn-ea"/>
          <a:cs typeface="+mn-cs"/>
        </a:defRPr>
      </a:lvl1pPr>
      <a:lvl2pPr marL="1039885" indent="-40001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911" kern="1200">
          <a:solidFill>
            <a:schemeClr val="tx1"/>
          </a:solidFill>
          <a:latin typeface="+mn-lt"/>
          <a:ea typeface="+mn-ea"/>
          <a:cs typeface="+mn-cs"/>
        </a:defRPr>
      </a:lvl2pPr>
      <a:lvl3pPr marL="160004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77" kern="1200">
          <a:solidFill>
            <a:schemeClr val="tx1"/>
          </a:solidFill>
          <a:latin typeface="+mn-lt"/>
          <a:ea typeface="+mn-ea"/>
          <a:cs typeface="+mn-cs"/>
        </a:defRPr>
      </a:lvl3pPr>
      <a:lvl4pPr marL="2239915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9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88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104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120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136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1pPr>
      <a:lvl2pPr marL="64001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2pPr>
      <a:lvl3pPr marL="128003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3pPr>
      <a:lvl4pPr marL="192004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0064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20008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84009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48011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512012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E9182C-AE4D-E1FE-ED9F-3A65B1F92548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solidFill>
            <a:srgbClr val="1158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26"/>
          </a:p>
        </p:txBody>
      </p:sp>
      <p:sp>
        <p:nvSpPr>
          <p:cNvPr id="16" name="Rectangle 15"/>
          <p:cNvSpPr/>
          <p:nvPr/>
        </p:nvSpPr>
        <p:spPr>
          <a:xfrm>
            <a:off x="165100" y="146050"/>
            <a:ext cx="9239250" cy="12382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032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26"/>
          </a:p>
        </p:txBody>
      </p:sp>
      <p:sp>
        <p:nvSpPr>
          <p:cNvPr id="62" name="Rounded Rectangle 61"/>
          <p:cNvSpPr/>
          <p:nvPr/>
        </p:nvSpPr>
        <p:spPr bwMode="auto">
          <a:xfrm>
            <a:off x="384175" y="1580919"/>
            <a:ext cx="8801100" cy="1506497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>
            <a:solidFill>
              <a:schemeClr val="accent5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Titr" pitchFamily="2" charset="-78"/>
              </a:rPr>
              <a:t>عنوان مقاله (با قلم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46pt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a-IR" sz="1100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sz="11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----- يک سطر فاصله </a:t>
            </a:r>
            <a:r>
              <a:rPr lang="fa-IR" sz="16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 -----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نام و نام خانوادگي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نويسنده اول </a:t>
            </a:r>
            <a:r>
              <a:rPr lang="fa-IR" sz="1400" baseline="30000" dirty="0">
                <a:solidFill>
                  <a:schemeClr val="tx1"/>
                </a:solidFill>
                <a:cs typeface="B Nazanin" pitchFamily="2" charset="-78"/>
              </a:rPr>
              <a:t>*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، نويسنده دوم، ... در يك يا دو سطر. از ذكر عناويني نظير مهندس يا دكتر و ... در ابتداي اسامي خودداري شود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نام و نام خانوادگي نويسندگان به صورت کامل ذکر شود. (همراه با پسوند) (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*- نويسنده مسئول: درجه علمي و رشته تخصصي (يا سمت كاري) نويسنده اول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2- درجه علمي و رشته تخصصي (يا سمت كاري) نويسنده دوم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Nazanin" pitchFamily="2" charset="-78"/>
              </a:rPr>
              <a:t>آدرس پست الكترونيك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22 pt. Italic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95665BA-2C03-EF85-6D41-340E68BA9176}"/>
              </a:ext>
            </a:extLst>
          </p:cNvPr>
          <p:cNvGrpSpPr/>
          <p:nvPr/>
        </p:nvGrpSpPr>
        <p:grpSpPr>
          <a:xfrm>
            <a:off x="267973" y="3160441"/>
            <a:ext cx="9065255" cy="9289031"/>
            <a:chOff x="295424" y="3160440"/>
            <a:chExt cx="9065255" cy="9319545"/>
          </a:xfrm>
        </p:grpSpPr>
        <p:sp>
          <p:nvSpPr>
            <p:cNvPr id="24" name="Rectangle 23"/>
            <p:cNvSpPr/>
            <p:nvPr/>
          </p:nvSpPr>
          <p:spPr>
            <a:xfrm>
              <a:off x="6434740" y="3191345"/>
              <a:ext cx="2921000" cy="92886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40100" y="3487818"/>
              <a:ext cx="2921000" cy="899216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5424" y="3160440"/>
              <a:ext cx="2921000" cy="931954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1126" dirty="0"/>
                <a:t> </a:t>
              </a:r>
              <a:endParaRPr lang="en-US" sz="1126" dirty="0"/>
            </a:p>
          </p:txBody>
        </p:sp>
        <p:sp>
          <p:nvSpPr>
            <p:cNvPr id="2056" name="Rectangle 11"/>
            <p:cNvSpPr>
              <a:spLocks noChangeArrowheads="1"/>
            </p:cNvSpPr>
            <p:nvPr/>
          </p:nvSpPr>
          <p:spPr bwMode="auto">
            <a:xfrm>
              <a:off x="6439679" y="316171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689" b="1">
                  <a:cs typeface="B Titr" panose="00000700000000000000" pitchFamily="2" charset="-78"/>
                </a:rPr>
                <a:t>مقدمه</a:t>
              </a:r>
              <a:endParaRPr lang="en-US" altLang="en-US" sz="1689" b="1">
                <a:cs typeface="B Titr" panose="00000700000000000000" pitchFamily="2" charset="-78"/>
              </a:endParaRPr>
            </a:p>
          </p:txBody>
        </p:sp>
        <p:sp>
          <p:nvSpPr>
            <p:cNvPr id="2057" name="TextBox 20"/>
            <p:cNvSpPr txBox="1">
              <a:spLocks noChangeArrowheads="1"/>
            </p:cNvSpPr>
            <p:nvPr/>
          </p:nvSpPr>
          <p:spPr bwMode="auto">
            <a:xfrm>
              <a:off x="6481720" y="3533539"/>
              <a:ext cx="2855384" cy="418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چکیده (حداکثر 120 کلمه)</a:t>
              </a:r>
              <a:endParaRPr lang="en-US" altLang="en-US" sz="1422" b="1" dirty="0">
                <a:cs typeface="B Titr" panose="000007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به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منظور يكسان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سازي مجموعه لازم است كه همة مقالات</a:t>
              </a:r>
              <a:r>
                <a:rPr lang="fa-IR" altLang="en-US" sz="978" dirty="0">
                  <a:cs typeface="B Nazanin" panose="00000400000000000000" pitchFamily="2" charset="-78"/>
                </a:rPr>
                <a:t> پوستری</a:t>
              </a:r>
              <a:r>
                <a:rPr lang="ar-SA" altLang="en-US" sz="978" dirty="0">
                  <a:cs typeface="B Nazanin" panose="00000400000000000000" pitchFamily="2" charset="-78"/>
                </a:rPr>
                <a:t> </a:t>
              </a:r>
              <a:r>
                <a:rPr lang="fa-IR" altLang="en-US" sz="978" dirty="0">
                  <a:cs typeface="B Nazanin" panose="00000400000000000000" pitchFamily="2" charset="-78"/>
                </a:rPr>
                <a:t>ب</a:t>
              </a:r>
              <a:r>
                <a:rPr lang="ar-SA" altLang="en-US" sz="978" dirty="0">
                  <a:cs typeface="B Nazanin" panose="00000400000000000000" pitchFamily="2" charset="-78"/>
                </a:rPr>
                <a:t>ا طرحي يكسان و كاملاً هماهنگ تهيه و تايپ شوند. </a:t>
              </a:r>
              <a:r>
                <a:rPr lang="fa-IR" altLang="en-US" sz="978" dirty="0">
                  <a:cs typeface="B Nazanin" panose="00000400000000000000" pitchFamily="2" charset="-78"/>
                </a:rPr>
                <a:t>(رنگ‌بندی، جانمایی مطالب، تک یا دو ستونه بودن و اندازه ستون‌های چپ و راست و نوع محتوای آن‌ها </a:t>
              </a:r>
              <a:r>
                <a:rPr lang="fa-IR" altLang="en-US" sz="978" b="1" u="sng" dirty="0">
                  <a:cs typeface="B Nazanin" panose="00000400000000000000" pitchFamily="2" charset="-78"/>
                </a:rPr>
                <a:t>طبق سلیقه نگارنده مقاله است</a:t>
              </a:r>
              <a:r>
                <a:rPr lang="fa-IR" altLang="en-US" sz="978" dirty="0">
                  <a:cs typeface="B Nazanin" panose="00000400000000000000" pitchFamily="2" charset="-78"/>
                </a:rPr>
                <a:t>). </a:t>
              </a:r>
              <a:r>
                <a:rPr lang="ar-SA" altLang="en-US" sz="978" dirty="0">
                  <a:cs typeface="B Nazanin" panose="00000400000000000000" pitchFamily="2" charset="-78"/>
                </a:rPr>
                <a:t>اين راهنما به نويسندگان كمك مي‌كند تا مقالة خود را با طرح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کنفرانس </a:t>
              </a:r>
              <a:r>
                <a:rPr lang="ar-SA" altLang="en-US" sz="978" dirty="0">
                  <a:cs typeface="B Nazanin" panose="00000400000000000000" pitchFamily="2" charset="-78"/>
                </a:rPr>
                <a:t>تهيه نمايند. توجه شود كه فرمت ظاهري اين راهنما و نگارش آن منطبق بر دستورالعمل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گردهمايي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است.</a:t>
              </a:r>
              <a:r>
                <a:rPr lang="en-US" altLang="en-US" sz="978" dirty="0">
                  <a:cs typeface="B Nazanin" panose="00000400000000000000" pitchFamily="2" charset="-78"/>
                </a:rPr>
                <a:t> 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پوستر باید در سایز </a:t>
              </a:r>
              <a:r>
                <a:rPr lang="en-GB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A1</a:t>
              </a:r>
              <a:r>
                <a:rPr lang="fa-IR" altLang="en-US" sz="978" dirty="0">
                  <a:cs typeface="B Nazanin" panose="00000400000000000000" pitchFamily="2" charset="-78"/>
                </a:rPr>
                <a:t> و به صورت عمودي باشد. ضروری است عنوان همایش و لوگوهای بالای پوستر حفظ شود. سایر زیباسازی‌ها در متن به شرط رعایت ساختار پیشنهادی زیر آزاد است. 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براي </a:t>
              </a:r>
              <a:r>
                <a:rPr lang="fa-IR" altLang="en-US" sz="978" dirty="0">
                  <a:cs typeface="B Nazanin" panose="00000400000000000000" pitchFamily="2" charset="-78"/>
                </a:rPr>
                <a:t>ساخت پوستر</a:t>
              </a:r>
              <a:r>
                <a:rPr lang="ar-SA" altLang="en-US" sz="978" dirty="0">
                  <a:cs typeface="B Nazanin" panose="00000400000000000000" pitchFamily="2" charset="-78"/>
                </a:rPr>
                <a:t>، فقط از نرم افزار مايكروسافت </a:t>
              </a:r>
              <a:r>
                <a:rPr lang="fa-IR" altLang="en-US" sz="978" dirty="0">
                  <a:cs typeface="B Nazanin" panose="00000400000000000000" pitchFamily="2" charset="-78"/>
                </a:rPr>
                <a:t>پاورپوینت </a:t>
              </a:r>
              <a:r>
                <a:rPr lang="ar-SA" altLang="en-US" sz="978" dirty="0">
                  <a:cs typeface="B Nazanin" panose="00000400000000000000" pitchFamily="2" charset="-78"/>
                </a:rPr>
                <a:t>نسخة </a:t>
              </a:r>
              <a:r>
                <a:rPr lang="fa-IR" altLang="en-US" sz="978" dirty="0">
                  <a:cs typeface="B Nazanin" panose="00000400000000000000" pitchFamily="2" charset="-78"/>
                </a:rPr>
                <a:t>2003 به بعد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استفاده كنيد. عنوان همة 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Titr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pt. </a:t>
              </a:r>
              <a:r>
                <a:rPr lang="fa-IR" altLang="en-US" sz="978" dirty="0">
                  <a:cs typeface="B Nazanin" panose="00000400000000000000" pitchFamily="2" charset="-78"/>
                </a:rPr>
                <a:t>38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و عنوان زيربخش‌ها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Nazanin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fa-IR" altLang="en-US" sz="978" dirty="0">
                  <a:cs typeface="B Nazanin" panose="00000400000000000000" pitchFamily="2" charset="-78"/>
                </a:rPr>
                <a:t>30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تايپ شود.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عنوان هر بخش يا زيربخش، با يك خط خالي فاصله از انتهاي متن بخش قبلي تايپ و شماره‌گذاري شود. خط اول همة پاراگراف‌ها بايد داراي تورفتگي به اندازة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fa-IR" altLang="en-US" sz="978" dirty="0">
                  <a:cs typeface="B Nazanin" panose="00000400000000000000" pitchFamily="2" charset="-78"/>
                </a:rPr>
                <a:t>1 </a:t>
              </a:r>
              <a:r>
                <a:rPr lang="ar-SA" altLang="en-US" sz="978" dirty="0">
                  <a:cs typeface="B Nazanin" panose="00000400000000000000" pitchFamily="2" charset="-78"/>
                </a:rPr>
                <a:t>باشد.</a:t>
              </a:r>
              <a:r>
                <a:rPr lang="fa-IR" altLang="en-US" sz="978" dirty="0">
                  <a:cs typeface="B Nazanin" panose="00000400000000000000" pitchFamily="2" charset="-78"/>
                </a:rPr>
                <a:t> برای کلیه متون باید حالت پاراگراف از راست (متن از راست به چپ)- حالت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Justify</a:t>
              </a:r>
              <a:r>
                <a:rPr lang="fa-IR" altLang="en-US" sz="978" dirty="0">
                  <a:cs typeface="B Nazanin" panose="00000400000000000000" pitchFamily="2" charset="-78"/>
                </a:rPr>
                <a:t>- انتخاب گردد. براي تدوين بخشهای لاتين نيز بايستي کليه موارد مندرج در اين دستورالعمل رعايت شود. برای نگارش بخش های لاتین بايد از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</a:t>
              </a:r>
              <a:r>
                <a:rPr lang="fa-IR" altLang="en-US" sz="978" dirty="0">
                  <a:cs typeface="B Nazanin" panose="00000400000000000000" pitchFamily="2" charset="-78"/>
                </a:rPr>
                <a:t>با اندازه فونت دو شماره کمتر از حالت فارسي استفاده شود.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از درج فرمول‌های غیرضروری اکیداً اجتناب گردد. تصاویر و شکل‌ها وضوح کامل داشته باشند. متن توضیحات در کل پوستر هدف‌دار و در جهت روشن شدن ایده‌ها باشد.</a:t>
              </a:r>
            </a:p>
          </p:txBody>
        </p:sp>
        <p:sp>
          <p:nvSpPr>
            <p:cNvPr id="2058" name="Rectangle 14"/>
            <p:cNvSpPr>
              <a:spLocks noChangeArrowheads="1"/>
            </p:cNvSpPr>
            <p:nvPr/>
          </p:nvSpPr>
          <p:spPr bwMode="auto">
            <a:xfrm>
              <a:off x="6439679" y="7770400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هدف تحقیق</a:t>
              </a:r>
              <a:endParaRPr lang="en-US" altLang="en-US" sz="1422" b="1"/>
            </a:p>
          </p:txBody>
        </p:sp>
        <p:sp>
          <p:nvSpPr>
            <p:cNvPr id="2059" name="Rectangle 12"/>
            <p:cNvSpPr>
              <a:spLocks noChangeArrowheads="1"/>
            </p:cNvSpPr>
            <p:nvPr/>
          </p:nvSpPr>
          <p:spPr bwMode="auto">
            <a:xfrm>
              <a:off x="3340100" y="3162557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روش تحقیق</a:t>
              </a:r>
              <a:endParaRPr lang="en-US" altLang="en-US" sz="1422" b="1">
                <a:cs typeface="B Titr" panose="00000700000000000000" pitchFamily="2" charset="-78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95424" y="316044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نتیجه‌گیری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61" name="Rectangle 15"/>
            <p:cNvSpPr>
              <a:spLocks noChangeArrowheads="1"/>
            </p:cNvSpPr>
            <p:nvPr/>
          </p:nvSpPr>
          <p:spPr bwMode="auto">
            <a:xfrm>
              <a:off x="295424" y="7771246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مراجع</a:t>
              </a: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3340100" y="7769129"/>
              <a:ext cx="2921000" cy="3196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709863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نتایج عملی یا شبیه‌سازی 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76" name="TextBox 20"/>
            <p:cNvSpPr txBox="1">
              <a:spLocks noChangeArrowheads="1"/>
            </p:cNvSpPr>
            <p:nvPr/>
          </p:nvSpPr>
          <p:spPr bwMode="auto">
            <a:xfrm>
              <a:off x="3372908" y="3520480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7" name="TextBox 20"/>
            <p:cNvSpPr txBox="1">
              <a:spLocks noChangeArrowheads="1"/>
            </p:cNvSpPr>
            <p:nvPr/>
          </p:nvSpPr>
          <p:spPr bwMode="auto">
            <a:xfrm>
              <a:off x="6473344" y="8119439"/>
              <a:ext cx="2855383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8" name="TextBox 20"/>
            <p:cNvSpPr txBox="1">
              <a:spLocks noChangeArrowheads="1"/>
            </p:cNvSpPr>
            <p:nvPr/>
          </p:nvSpPr>
          <p:spPr bwMode="auto">
            <a:xfrm>
              <a:off x="3372908" y="8194098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9" name="TextBox 20"/>
            <p:cNvSpPr txBox="1">
              <a:spLocks noChangeArrowheads="1"/>
            </p:cNvSpPr>
            <p:nvPr/>
          </p:nvSpPr>
          <p:spPr bwMode="auto">
            <a:xfrm>
              <a:off x="328231" y="8119439"/>
              <a:ext cx="2855385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80" name="TextBox 20"/>
            <p:cNvSpPr txBox="1">
              <a:spLocks noChangeArrowheads="1"/>
            </p:cNvSpPr>
            <p:nvPr/>
          </p:nvSpPr>
          <p:spPr bwMode="auto">
            <a:xfrm>
              <a:off x="328232" y="3520479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F70A7F7E-0121-E584-0848-5A30F90EE1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992" y="451505"/>
            <a:ext cx="1004336" cy="8563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FEF5FF1-AAC3-AB44-B04F-E2B07AA87D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12" y="208112"/>
            <a:ext cx="7788275" cy="11995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488</Words>
  <Application>Microsoft Office PowerPoint</Application>
  <PresentationFormat>A3 Paper (297x420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Work_TMU</cp:lastModifiedBy>
  <cp:revision>94</cp:revision>
  <dcterms:created xsi:type="dcterms:W3CDTF">2010-02-19T19:33:34Z</dcterms:created>
  <dcterms:modified xsi:type="dcterms:W3CDTF">2025-11-26T22:00:59Z</dcterms:modified>
</cp:coreProperties>
</file>